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39"/>
  </p:notesMasterIdLst>
  <p:sldIdLst>
    <p:sldId id="256" r:id="rId2"/>
    <p:sldId id="257" r:id="rId3"/>
    <p:sldId id="258" r:id="rId4"/>
    <p:sldId id="259" r:id="rId5"/>
    <p:sldId id="275" r:id="rId6"/>
    <p:sldId id="260" r:id="rId7"/>
    <p:sldId id="266" r:id="rId8"/>
    <p:sldId id="305" r:id="rId9"/>
    <p:sldId id="306" r:id="rId10"/>
    <p:sldId id="307" r:id="rId11"/>
    <p:sldId id="309" r:id="rId12"/>
    <p:sldId id="308" r:id="rId13"/>
    <p:sldId id="310" r:id="rId14"/>
    <p:sldId id="311" r:id="rId15"/>
    <p:sldId id="312" r:id="rId16"/>
    <p:sldId id="313" r:id="rId17"/>
    <p:sldId id="314" r:id="rId18"/>
    <p:sldId id="315" r:id="rId19"/>
    <p:sldId id="316"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04"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Helvetica Neue Light" panose="02000403000000020004"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hyperlink" Target="https://en.wikipedia.org/wiki/Class_(computer_programming)" TargetMode="External"/><Relationship Id="rId7" Type="http://schemas.openxmlformats.org/officeDocument/2006/relationships/hyperlink" Target="https://en.wikipedia.org/wiki/Service_(systems_architecture)" TargetMode="External"/><Relationship Id="rId2" Type="http://schemas.openxmlformats.org/officeDocument/2006/relationships/hyperlink" Target="https://en.wikipedia.org/wiki/Modular_programming" TargetMode="External"/><Relationship Id="rId1" Type="http://schemas.openxmlformats.org/officeDocument/2006/relationships/slideLayout" Target="../slideLayouts/slideLayout3.xml"/><Relationship Id="rId6" Type="http://schemas.openxmlformats.org/officeDocument/2006/relationships/hyperlink" Target="https://en.wikipedia.org/wiki/Encapsulation_(object-oriented_programming)" TargetMode="External"/><Relationship Id="rId5" Type="http://schemas.openxmlformats.org/officeDocument/2006/relationships/hyperlink" Target="https://en.wikipedia.org/wiki/Software" TargetMode="External"/><Relationship Id="rId4" Type="http://schemas.openxmlformats.org/officeDocument/2006/relationships/hyperlink" Target="https://en.wikipedia.org/wiki/Software_featur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blog.gojekengineering.com/applying-the-single-responsibility-principle-to-microservices-7edeb7e4d108"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This server-side application will handle HTTP requests</a:t>
            </a:r>
          </a:p>
          <a:p>
            <a:r>
              <a:rPr lang="en-US" dirty="0"/>
              <a:t>They will then execute some domain-specific logic, retrieve and update data from the database, and populate the HTML views to be sent to the browser. </a:t>
            </a:r>
          </a:p>
          <a:p>
            <a:r>
              <a:rPr lang="en-US" dirty="0"/>
              <a:t>It is a monolith – a single logical executable. To make any alterations to the system, a developer must build and deploy an updated version of the server-side application</a:t>
            </a:r>
            <a:endParaRPr lang="en-US" sz="2400" dirty="0"/>
          </a:p>
        </p:txBody>
      </p:sp>
      <p:pic>
        <p:nvPicPr>
          <p:cNvPr id="5" name="Picture 4">
            <a:extLst>
              <a:ext uri="{FF2B5EF4-FFF2-40B4-BE49-F238E27FC236}">
                <a16:creationId xmlns:a16="http://schemas.microsoft.com/office/drawing/2014/main" id="{A6257071-D463-4D41-BF48-C739D67EFC65}"/>
              </a:ext>
            </a:extLst>
          </p:cNvPr>
          <p:cNvPicPr>
            <a:picLocks noChangeAspect="1"/>
          </p:cNvPicPr>
          <p:nvPr/>
        </p:nvPicPr>
        <p:blipFill>
          <a:blip r:embed="rId2"/>
          <a:stretch>
            <a:fillRect/>
          </a:stretch>
        </p:blipFill>
        <p:spPr>
          <a:xfrm>
            <a:off x="6568497" y="4198650"/>
            <a:ext cx="3581400" cy="2273300"/>
          </a:xfrm>
          <a:prstGeom prst="rect">
            <a:avLst/>
          </a:prstGeom>
        </p:spPr>
      </p:pic>
    </p:spTree>
    <p:extLst>
      <p:ext uri="{BB962C8B-B14F-4D97-AF65-F5344CB8AC3E}">
        <p14:creationId xmlns:p14="http://schemas.microsoft.com/office/powerpoint/2010/main" val="117040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So when we deploy monolith applications there are several considerations for us…</a:t>
            </a:r>
          </a:p>
          <a:p>
            <a:pPr lvl="1"/>
            <a:r>
              <a:rPr lang="en-US" dirty="0"/>
              <a:t>We need to make sure that we understand how the code we’re deploying is going to effect the other pieces of code in the infrastructure.</a:t>
            </a:r>
          </a:p>
          <a:p>
            <a:pPr marL="546100" lvl="1" indent="0">
              <a:buNone/>
            </a:pPr>
            <a:r>
              <a:rPr lang="en-US" dirty="0"/>
              <a:t> </a:t>
            </a:r>
          </a:p>
          <a:p>
            <a:pPr lvl="1"/>
            <a:r>
              <a:rPr lang="en-US" dirty="0"/>
              <a:t>We need to understand how package updates are going to affect other parts of the application (getting v10 vs v9 for example)</a:t>
            </a:r>
          </a:p>
          <a:p>
            <a:pPr lvl="1"/>
            <a:endParaRPr lang="en-US" dirty="0"/>
          </a:p>
          <a:p>
            <a:pPr lvl="1"/>
            <a:r>
              <a:rPr lang="en-US" dirty="0"/>
              <a:t>We need to make sure that all of our connectors remain functional</a:t>
            </a:r>
          </a:p>
          <a:p>
            <a:pPr lvl="1"/>
            <a:endParaRPr lang="en-US" dirty="0"/>
          </a:p>
          <a:p>
            <a:pPr lvl="1"/>
            <a:r>
              <a:rPr lang="en-US" dirty="0"/>
              <a:t>Debugging can be challenging</a:t>
            </a:r>
          </a:p>
          <a:p>
            <a:pPr lvl="1"/>
            <a:endParaRPr lang="en-US" dirty="0"/>
          </a:p>
          <a:p>
            <a:pPr lvl="1"/>
            <a:r>
              <a:rPr lang="en-US" dirty="0"/>
              <a:t>Testing is easy (and essential!)</a:t>
            </a:r>
          </a:p>
        </p:txBody>
      </p:sp>
      <p:pic>
        <p:nvPicPr>
          <p:cNvPr id="7" name="Picture 6">
            <a:extLst>
              <a:ext uri="{FF2B5EF4-FFF2-40B4-BE49-F238E27FC236}">
                <a16:creationId xmlns:a16="http://schemas.microsoft.com/office/drawing/2014/main" id="{DAB6E40D-AF67-4546-BCFD-C0E465751FED}"/>
              </a:ext>
            </a:extLst>
          </p:cNvPr>
          <p:cNvPicPr>
            <a:picLocks noChangeAspect="1"/>
          </p:cNvPicPr>
          <p:nvPr/>
        </p:nvPicPr>
        <p:blipFill>
          <a:blip r:embed="rId2"/>
          <a:stretch>
            <a:fillRect/>
          </a:stretch>
        </p:blipFill>
        <p:spPr>
          <a:xfrm>
            <a:off x="10145552" y="4753182"/>
            <a:ext cx="1611480" cy="1611480"/>
          </a:xfrm>
          <a:prstGeom prst="rect">
            <a:avLst/>
          </a:prstGeom>
        </p:spPr>
      </p:pic>
    </p:spTree>
    <p:extLst>
      <p:ext uri="{BB962C8B-B14F-4D97-AF65-F5344CB8AC3E}">
        <p14:creationId xmlns:p14="http://schemas.microsoft.com/office/powerpoint/2010/main" val="180070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In contrast to a lot of that, </a:t>
            </a:r>
            <a:r>
              <a:rPr lang="en-US" sz="2400" b="1" dirty="0"/>
              <a:t>microservices</a:t>
            </a:r>
            <a:r>
              <a:rPr lang="en-US" sz="2400" dirty="0"/>
              <a:t> exist on the </a:t>
            </a:r>
            <a:r>
              <a:rPr lang="en-US" sz="2400" b="1" dirty="0"/>
              <a:t>single </a:t>
            </a:r>
            <a:r>
              <a:rPr lang="en-US" sz="2400" b="1" dirty="0" err="1"/>
              <a:t>responsiblility</a:t>
            </a:r>
            <a:r>
              <a:rPr lang="en-US" sz="2400" b="1" dirty="0"/>
              <a:t> principle</a:t>
            </a:r>
            <a:r>
              <a:rPr lang="en-US" sz="2400" dirty="0"/>
              <a:t>…which states:</a:t>
            </a:r>
          </a:p>
          <a:p>
            <a:endParaRPr lang="en-US" dirty="0"/>
          </a:p>
          <a:p>
            <a:pPr marL="76200" indent="0">
              <a:buNone/>
            </a:pPr>
            <a:r>
              <a:rPr lang="en-US" b="1" i="1" dirty="0"/>
              <a:t>	“Every every </a:t>
            </a:r>
            <a:r>
              <a:rPr lang="en-US" b="1" i="1" dirty="0">
                <a:hlinkClick r:id="rId2" tooltip="Modular programming"/>
              </a:rPr>
              <a:t>module</a:t>
            </a:r>
            <a:r>
              <a:rPr lang="en-US" b="1" i="1" dirty="0"/>
              <a:t> or </a:t>
            </a:r>
            <a:r>
              <a:rPr lang="en-US" b="1" i="1" dirty="0">
                <a:hlinkClick r:id="rId3" tooltip="Class (computer programming)"/>
              </a:rPr>
              <a:t>class</a:t>
            </a:r>
            <a:r>
              <a:rPr lang="en-US" b="1" i="1" baseline="30000" dirty="0"/>
              <a:t> </a:t>
            </a:r>
            <a:r>
              <a:rPr lang="en-US" b="1" i="1" dirty="0"/>
              <a:t>should have responsibility over a single 	part of the </a:t>
            </a:r>
            <a:r>
              <a:rPr lang="en-US" b="1" i="1" dirty="0">
                <a:hlinkClick r:id="rId4" tooltip="Software feature"/>
              </a:rPr>
              <a:t>functionality</a:t>
            </a:r>
            <a:r>
              <a:rPr lang="en-US" b="1" i="1" dirty="0"/>
              <a:t> provided by the </a:t>
            </a:r>
            <a:r>
              <a:rPr lang="en-US" b="1" i="1" dirty="0">
                <a:hlinkClick r:id="rId5" tooltip="Software"/>
              </a:rPr>
              <a:t>software</a:t>
            </a:r>
            <a:r>
              <a:rPr lang="en-US" b="1" i="1" dirty="0"/>
              <a:t>, and that responsibility 	should be entirely </a:t>
            </a:r>
            <a:r>
              <a:rPr lang="en-US" b="1" i="1" dirty="0">
                <a:hlinkClick r:id="rId6" tooltip="Encapsulation (object-oriented programming)"/>
              </a:rPr>
              <a:t>encapsulated</a:t>
            </a:r>
            <a:r>
              <a:rPr lang="en-US" b="1" i="1" dirty="0"/>
              <a:t> by the class, module or function. All 	its </a:t>
            </a:r>
            <a:r>
              <a:rPr lang="en-US" b="1" i="1" dirty="0">
                <a:hlinkClick r:id="rId7" tooltip="Service (systems architecture)"/>
              </a:rPr>
              <a:t>services</a:t>
            </a:r>
            <a:r>
              <a:rPr lang="en-US" b="1" i="1" dirty="0"/>
              <a:t> should be narrowly aligned with that responsibility”</a:t>
            </a:r>
          </a:p>
        </p:txBody>
      </p:sp>
      <p:pic>
        <p:nvPicPr>
          <p:cNvPr id="8" name="Picture 7">
            <a:extLst>
              <a:ext uri="{FF2B5EF4-FFF2-40B4-BE49-F238E27FC236}">
                <a16:creationId xmlns:a16="http://schemas.microsoft.com/office/drawing/2014/main" id="{5ADBCB4F-208D-194C-B0BC-0C9AA4C98B16}"/>
              </a:ext>
            </a:extLst>
          </p:cNvPr>
          <p:cNvPicPr>
            <a:picLocks noChangeAspect="1"/>
          </p:cNvPicPr>
          <p:nvPr/>
        </p:nvPicPr>
        <p:blipFill>
          <a:blip r:embed="rId8"/>
          <a:stretch>
            <a:fillRect/>
          </a:stretch>
        </p:blipFill>
        <p:spPr>
          <a:xfrm>
            <a:off x="4394200" y="4426786"/>
            <a:ext cx="2762504" cy="1937876"/>
          </a:xfrm>
          <a:prstGeom prst="rect">
            <a:avLst/>
          </a:prstGeom>
        </p:spPr>
      </p:pic>
    </p:spTree>
    <p:extLst>
      <p:ext uri="{BB962C8B-B14F-4D97-AF65-F5344CB8AC3E}">
        <p14:creationId xmlns:p14="http://schemas.microsoft.com/office/powerpoint/2010/main" val="165516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Most of us have been using the Single Responsibility Principle when we code on a regular basis (unless you are doing monolith coding…which I highly doubt).</a:t>
            </a:r>
          </a:p>
          <a:p>
            <a:r>
              <a:rPr lang="en-US" dirty="0"/>
              <a:t>Generally, if all of us are at least intermediate coders, when we code:</a:t>
            </a:r>
            <a:endParaRPr lang="en-US" sz="2400" dirty="0"/>
          </a:p>
          <a:p>
            <a:pPr lvl="1"/>
            <a:endParaRPr lang="en-US" dirty="0"/>
          </a:p>
          <a:p>
            <a:pPr lvl="1"/>
            <a:r>
              <a:rPr lang="en-US" dirty="0"/>
              <a:t>Every class that we create has a single job</a:t>
            </a:r>
          </a:p>
          <a:p>
            <a:pPr lvl="1"/>
            <a:endParaRPr lang="en-US" dirty="0"/>
          </a:p>
          <a:p>
            <a:pPr lvl="1"/>
            <a:r>
              <a:rPr lang="en-US" dirty="0"/>
              <a:t>The job has a single job that is encapsulated in that class (or function)</a:t>
            </a:r>
          </a:p>
        </p:txBody>
      </p:sp>
      <p:pic>
        <p:nvPicPr>
          <p:cNvPr id="3" name="Picture 2">
            <a:extLst>
              <a:ext uri="{FF2B5EF4-FFF2-40B4-BE49-F238E27FC236}">
                <a16:creationId xmlns:a16="http://schemas.microsoft.com/office/drawing/2014/main" id="{CDD52DA6-2E6D-734C-B62A-25FFE141746E}"/>
              </a:ext>
            </a:extLst>
          </p:cNvPr>
          <p:cNvPicPr>
            <a:picLocks noChangeAspect="1"/>
          </p:cNvPicPr>
          <p:nvPr/>
        </p:nvPicPr>
        <p:blipFill>
          <a:blip r:embed="rId2"/>
          <a:stretch>
            <a:fillRect/>
          </a:stretch>
        </p:blipFill>
        <p:spPr>
          <a:xfrm>
            <a:off x="4803648" y="4599813"/>
            <a:ext cx="1764849" cy="1764849"/>
          </a:xfrm>
          <a:prstGeom prst="rect">
            <a:avLst/>
          </a:prstGeom>
        </p:spPr>
      </p:pic>
    </p:spTree>
    <p:extLst>
      <p:ext uri="{BB962C8B-B14F-4D97-AF65-F5344CB8AC3E}">
        <p14:creationId xmlns:p14="http://schemas.microsoft.com/office/powerpoint/2010/main" val="227549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Robert C. Martin (Uncle Bob) – one of the authors of the Agile Manifesto- put it this way:</a:t>
            </a:r>
          </a:p>
          <a:p>
            <a:pPr marL="76200" indent="0">
              <a:buNone/>
            </a:pPr>
            <a:endParaRPr lang="en-US" dirty="0"/>
          </a:p>
          <a:p>
            <a:pPr marL="76200" indent="0">
              <a:buNone/>
            </a:pPr>
            <a:r>
              <a:rPr lang="en-US" dirty="0"/>
              <a:t> "A class should have only one reason to change”</a:t>
            </a:r>
          </a:p>
          <a:p>
            <a:pPr marL="76200" indent="0">
              <a:buNone/>
            </a:pPr>
            <a:endParaRPr lang="en-US" dirty="0"/>
          </a:p>
          <a:p>
            <a:pPr marL="76200" indent="0">
              <a:buNone/>
            </a:pPr>
            <a:r>
              <a:rPr lang="en-US" dirty="0"/>
              <a:t>Now extend that out to FUNCTIONS. Further extend that out to DOCKER CONTAINERS and we have some idea of where this comes in.</a:t>
            </a:r>
          </a:p>
        </p:txBody>
      </p:sp>
      <p:pic>
        <p:nvPicPr>
          <p:cNvPr id="5" name="Picture 4">
            <a:extLst>
              <a:ext uri="{FF2B5EF4-FFF2-40B4-BE49-F238E27FC236}">
                <a16:creationId xmlns:a16="http://schemas.microsoft.com/office/drawing/2014/main" id="{AB377251-A6B3-694C-9A36-C9EACFB31EC1}"/>
              </a:ext>
            </a:extLst>
          </p:cNvPr>
          <p:cNvPicPr>
            <a:picLocks noChangeAspect="1"/>
          </p:cNvPicPr>
          <p:nvPr/>
        </p:nvPicPr>
        <p:blipFill>
          <a:blip r:embed="rId2"/>
          <a:stretch>
            <a:fillRect/>
          </a:stretch>
        </p:blipFill>
        <p:spPr>
          <a:xfrm>
            <a:off x="1942592" y="4648565"/>
            <a:ext cx="6250432" cy="1796999"/>
          </a:xfrm>
          <a:prstGeom prst="rect">
            <a:avLst/>
          </a:prstGeom>
        </p:spPr>
      </p:pic>
    </p:spTree>
    <p:extLst>
      <p:ext uri="{BB962C8B-B14F-4D97-AF65-F5344CB8AC3E}">
        <p14:creationId xmlns:p14="http://schemas.microsoft.com/office/powerpoint/2010/main" val="162383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pPr marL="76200" indent="0">
              <a:buNone/>
            </a:pPr>
            <a:r>
              <a:rPr lang="en-US" dirty="0"/>
              <a:t>The </a:t>
            </a:r>
            <a:r>
              <a:rPr lang="en-US" b="1" dirty="0"/>
              <a:t>Single Responsibility Principle</a:t>
            </a:r>
            <a:r>
              <a:rPr lang="en-US" dirty="0"/>
              <a:t> is about more than just “make small chunks of code”.</a:t>
            </a:r>
          </a:p>
          <a:p>
            <a:pPr marL="76200" indent="0">
              <a:buNone/>
            </a:pPr>
            <a:endParaRPr lang="en-US" dirty="0"/>
          </a:p>
          <a:p>
            <a:pPr lvl="1"/>
            <a:r>
              <a:rPr lang="en-US" dirty="0"/>
              <a:t>There are frequent misunderstandings that suggest that SRP just means “break large classes into smaller chunks”</a:t>
            </a:r>
          </a:p>
          <a:p>
            <a:pPr lvl="1"/>
            <a:endParaRPr lang="en-US" dirty="0"/>
          </a:p>
          <a:p>
            <a:pPr lvl="1"/>
            <a:r>
              <a:rPr lang="en-US" dirty="0"/>
              <a:t>This is </a:t>
            </a:r>
            <a:r>
              <a:rPr lang="en-US" i="1" dirty="0"/>
              <a:t>not</a:t>
            </a:r>
            <a:r>
              <a:rPr lang="en-US" dirty="0"/>
              <a:t> centrally what SRP is about. The SRP is, in shorthand from the creator, about: </a:t>
            </a:r>
            <a:r>
              <a:rPr lang="en-US" b="1" dirty="0"/>
              <a:t>limiting the impact of change</a:t>
            </a:r>
          </a:p>
          <a:p>
            <a:pPr lvl="1"/>
            <a:endParaRPr lang="en-US" b="1" dirty="0"/>
          </a:p>
          <a:p>
            <a:pPr lvl="1"/>
            <a:r>
              <a:rPr lang="en-US" dirty="0"/>
              <a:t>Another way of putting this is: </a:t>
            </a:r>
          </a:p>
          <a:p>
            <a:pPr marL="546100" lvl="1" indent="0">
              <a:buNone/>
            </a:pPr>
            <a:r>
              <a:rPr lang="en-US" dirty="0"/>
              <a:t>“Gather together the things that change for the same reasons. Separate those things that change for different reasons.” –Robert C Martin</a:t>
            </a:r>
            <a:br>
              <a:rPr lang="en-US" dirty="0"/>
            </a:br>
            <a:endParaRPr lang="en-US" dirty="0"/>
          </a:p>
          <a:p>
            <a:pPr lvl="1"/>
            <a:endParaRPr lang="en-US" dirty="0"/>
          </a:p>
        </p:txBody>
      </p:sp>
    </p:spTree>
    <p:extLst>
      <p:ext uri="{BB962C8B-B14F-4D97-AF65-F5344CB8AC3E}">
        <p14:creationId xmlns:p14="http://schemas.microsoft.com/office/powerpoint/2010/main" val="327185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What Martin is talking about primarily is that we want to anticipate changes as much as possible and modularize to minimize the impacts that classes can have on each other. </a:t>
            </a:r>
          </a:p>
          <a:p>
            <a:endParaRPr lang="en-US" dirty="0"/>
          </a:p>
          <a:p>
            <a:r>
              <a:rPr lang="en-US" dirty="0"/>
              <a:t>Thanks to containerization we can actually </a:t>
            </a:r>
            <a:r>
              <a:rPr lang="en-US" i="1" dirty="0"/>
              <a:t>fully separate our functions into Single Responsibilities</a:t>
            </a:r>
          </a:p>
          <a:p>
            <a:endParaRPr lang="en-US" i="1" dirty="0"/>
          </a:p>
          <a:p>
            <a:r>
              <a:rPr lang="en-US" dirty="0"/>
              <a:t>It’s not about the AMOUNT of code that goes into a single container…it’s about maintaining the SRP</a:t>
            </a: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5087592C-0EF8-7E4D-AFDD-2C6B7EBA1A83}"/>
              </a:ext>
            </a:extLst>
          </p:cNvPr>
          <p:cNvPicPr>
            <a:picLocks noChangeAspect="1"/>
          </p:cNvPicPr>
          <p:nvPr/>
        </p:nvPicPr>
        <p:blipFill>
          <a:blip r:embed="rId2"/>
          <a:stretch>
            <a:fillRect/>
          </a:stretch>
        </p:blipFill>
        <p:spPr>
          <a:xfrm>
            <a:off x="5537470" y="5167884"/>
            <a:ext cx="1093060" cy="1184148"/>
          </a:xfrm>
          <a:prstGeom prst="rect">
            <a:avLst/>
          </a:prstGeom>
        </p:spPr>
      </p:pic>
    </p:spTree>
    <p:extLst>
      <p:ext uri="{BB962C8B-B14F-4D97-AF65-F5344CB8AC3E}">
        <p14:creationId xmlns:p14="http://schemas.microsoft.com/office/powerpoint/2010/main" val="345864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So I want to tell a story about moving from a monolith service to a microservice system on the SRP. </a:t>
            </a:r>
          </a:p>
          <a:p>
            <a:pPr marL="76200" indent="0">
              <a:buNone/>
            </a:pPr>
            <a:endParaRPr lang="en-US" dirty="0"/>
          </a:p>
          <a:p>
            <a:r>
              <a:rPr lang="en-US" dirty="0"/>
              <a:t>I’m taking this from a MEDIUM article </a:t>
            </a:r>
            <a:r>
              <a:rPr lang="en-US" dirty="0">
                <a:hlinkClick r:id="rId2"/>
              </a:rPr>
              <a:t>here</a:t>
            </a:r>
            <a:r>
              <a:rPr lang="en-US" dirty="0"/>
              <a:t> because it’s a great example of how to make the move from a NON-SRP to an SRP system. Here’s the initial setup</a:t>
            </a:r>
          </a:p>
          <a:p>
            <a:endParaRPr lang="en-US" dirty="0"/>
          </a:p>
          <a:p>
            <a:pPr marL="76200" indent="0">
              <a:buNone/>
            </a:pPr>
            <a:br>
              <a:rPr lang="en-US" dirty="0"/>
            </a:br>
            <a:endParaRPr lang="en-US" dirty="0"/>
          </a:p>
          <a:p>
            <a:pPr marL="546100" lvl="1" indent="0">
              <a:buNone/>
            </a:pPr>
            <a:endParaRPr lang="en-US" dirty="0"/>
          </a:p>
        </p:txBody>
      </p:sp>
      <p:pic>
        <p:nvPicPr>
          <p:cNvPr id="7" name="Picture 6">
            <a:extLst>
              <a:ext uri="{FF2B5EF4-FFF2-40B4-BE49-F238E27FC236}">
                <a16:creationId xmlns:a16="http://schemas.microsoft.com/office/drawing/2014/main" id="{9CFB565A-B038-C443-B190-37053259B696}"/>
              </a:ext>
            </a:extLst>
          </p:cNvPr>
          <p:cNvPicPr>
            <a:picLocks noChangeAspect="1"/>
          </p:cNvPicPr>
          <p:nvPr/>
        </p:nvPicPr>
        <p:blipFill>
          <a:blip r:embed="rId3"/>
          <a:stretch>
            <a:fillRect/>
          </a:stretch>
        </p:blipFill>
        <p:spPr>
          <a:xfrm>
            <a:off x="4352544" y="3696070"/>
            <a:ext cx="2640584" cy="2748608"/>
          </a:xfrm>
          <a:prstGeom prst="rect">
            <a:avLst/>
          </a:prstGeom>
        </p:spPr>
      </p:pic>
    </p:spTree>
    <p:extLst>
      <p:ext uri="{BB962C8B-B14F-4D97-AF65-F5344CB8AC3E}">
        <p14:creationId xmlns:p14="http://schemas.microsoft.com/office/powerpoint/2010/main" val="287720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748F1182-2414-0748-BEBA-5B0EF3333608}"/>
              </a:ext>
            </a:extLst>
          </p:cNvPr>
          <p:cNvPicPr>
            <a:picLocks noChangeAspect="1"/>
          </p:cNvPicPr>
          <p:nvPr/>
        </p:nvPicPr>
        <p:blipFill>
          <a:blip r:embed="rId2"/>
          <a:stretch>
            <a:fillRect/>
          </a:stretch>
        </p:blipFill>
        <p:spPr>
          <a:xfrm>
            <a:off x="4059936" y="4243937"/>
            <a:ext cx="6717792" cy="1864909"/>
          </a:xfrm>
          <a:prstGeom prst="rect">
            <a:avLst/>
          </a:prstGeom>
        </p:spPr>
      </p:pic>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3046988"/>
          </a:xfrm>
          <a:prstGeom prst="rect">
            <a:avLst/>
          </a:prstGeom>
        </p:spPr>
        <p:txBody>
          <a:bodyPr wrap="square">
            <a:spAutoFit/>
          </a:bodyPr>
          <a:lstStyle/>
          <a:p>
            <a:r>
              <a:rPr lang="en-US" sz="2400" dirty="0">
                <a:solidFill>
                  <a:srgbClr val="292929"/>
                </a:solidFill>
                <a:latin typeface="medium-content-serif-font"/>
              </a:rPr>
              <a:t>In a nutshell, Icebreaker depended on too many other services to function properly. Let’s look at some of the tasks Icebreaker performed in order to create a channel:</a:t>
            </a:r>
          </a:p>
          <a:p>
            <a:pPr lvl="1">
              <a:buFont typeface="+mj-lt"/>
              <a:buAutoNum type="arabicPeriod"/>
            </a:pPr>
            <a:r>
              <a:rPr lang="en-US" sz="2400" dirty="0" err="1">
                <a:solidFill>
                  <a:srgbClr val="292929"/>
                </a:solidFill>
                <a:latin typeface="medium-content-serif-font"/>
              </a:rPr>
              <a:t>Authorise</a:t>
            </a:r>
            <a:r>
              <a:rPr lang="en-US" sz="2400" dirty="0">
                <a:solidFill>
                  <a:srgbClr val="292929"/>
                </a:solidFill>
                <a:latin typeface="medium-content-serif-font"/>
              </a:rPr>
              <a:t> the API call: This made a call to our authentication service.</a:t>
            </a:r>
          </a:p>
          <a:p>
            <a:pPr lvl="1">
              <a:buFont typeface="+mj-lt"/>
              <a:buAutoNum type="arabicPeriod"/>
            </a:pPr>
            <a:r>
              <a:rPr lang="en-US" sz="2400" dirty="0">
                <a:solidFill>
                  <a:srgbClr val="292929"/>
                </a:solidFill>
                <a:latin typeface="medium-content-serif-font"/>
              </a:rPr>
              <a:t>Fetch the customer profile: This required an HTTP call to our customer service.</a:t>
            </a:r>
          </a:p>
          <a:p>
            <a:pPr lvl="1">
              <a:buFont typeface="+mj-lt"/>
              <a:buAutoNum type="arabicPeriod"/>
            </a:pPr>
            <a:r>
              <a:rPr lang="en-US" sz="2400" dirty="0">
                <a:solidFill>
                  <a:srgbClr val="292929"/>
                </a:solidFill>
                <a:latin typeface="medium-content-serif-font"/>
              </a:rPr>
              <a:t>Fetch the drivers’ profile: This required an HTTP call to our driver service.</a:t>
            </a:r>
          </a:p>
          <a:p>
            <a:pPr lvl="1">
              <a:buFont typeface="+mj-lt"/>
              <a:buAutoNum type="arabicPeriod"/>
            </a:pPr>
            <a:r>
              <a:rPr lang="en-US" sz="2400" dirty="0">
                <a:solidFill>
                  <a:srgbClr val="292929"/>
                </a:solidFill>
                <a:latin typeface="medium-content-serif-font"/>
              </a:rPr>
              <a:t>Verify if the customer-driver pair are in an active order: This made a call to our active booking storage service.</a:t>
            </a:r>
          </a:p>
          <a:p>
            <a:pPr lvl="1">
              <a:buFont typeface="+mj-lt"/>
              <a:buAutoNum type="arabicPeriod"/>
            </a:pPr>
            <a:r>
              <a:rPr lang="en-US" sz="2400" dirty="0">
                <a:solidFill>
                  <a:srgbClr val="292929"/>
                </a:solidFill>
                <a:latin typeface="medium-content-serif-font"/>
              </a:rPr>
              <a:t>Create the channel.</a:t>
            </a:r>
          </a:p>
        </p:txBody>
      </p:sp>
    </p:spTree>
    <p:extLst>
      <p:ext uri="{BB962C8B-B14F-4D97-AF65-F5344CB8AC3E}">
        <p14:creationId xmlns:p14="http://schemas.microsoft.com/office/powerpoint/2010/main" val="60078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7" name="Picture 6">
            <a:extLst>
              <a:ext uri="{FF2B5EF4-FFF2-40B4-BE49-F238E27FC236}">
                <a16:creationId xmlns:a16="http://schemas.microsoft.com/office/drawing/2014/main" id="{3B53E452-228D-1342-8DAB-481BEB441CDD}"/>
              </a:ext>
            </a:extLst>
          </p:cNvPr>
          <p:cNvPicPr>
            <a:picLocks noChangeAspect="1"/>
          </p:cNvPicPr>
          <p:nvPr/>
        </p:nvPicPr>
        <p:blipFill>
          <a:blip r:embed="rId2"/>
          <a:stretch>
            <a:fillRect/>
          </a:stretch>
        </p:blipFill>
        <p:spPr>
          <a:xfrm>
            <a:off x="1433894" y="3190789"/>
            <a:ext cx="9300211" cy="2667392"/>
          </a:xfrm>
          <a:prstGeom prst="rect">
            <a:avLst/>
          </a:prstGeom>
        </p:spPr>
      </p:pic>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954107"/>
          </a:xfrm>
          <a:prstGeom prst="rect">
            <a:avLst/>
          </a:prstGeom>
          <a:noFill/>
        </p:spPr>
        <p:txBody>
          <a:bodyPr wrap="square" rtlCol="0">
            <a:spAutoFit/>
          </a:bodyPr>
          <a:lstStyle/>
          <a:p>
            <a:r>
              <a:rPr lang="en-US" sz="2800" dirty="0"/>
              <a:t>The takeaway here is that if </a:t>
            </a:r>
            <a:r>
              <a:rPr lang="en-US" sz="2800" b="1" dirty="0"/>
              <a:t>any</a:t>
            </a:r>
            <a:r>
              <a:rPr lang="en-US" sz="2800" dirty="0"/>
              <a:t> of these services failed, the channel would fail</a:t>
            </a:r>
          </a:p>
        </p:txBody>
      </p:sp>
    </p:spTree>
    <p:extLst>
      <p:ext uri="{BB962C8B-B14F-4D97-AF65-F5344CB8AC3E}">
        <p14:creationId xmlns:p14="http://schemas.microsoft.com/office/powerpoint/2010/main" val="82022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One: Remove the authentication </a:t>
            </a:r>
            <a:r>
              <a:rPr lang="en-US" sz="2800" dirty="0" err="1"/>
              <a:t>api</a:t>
            </a:r>
            <a:r>
              <a:rPr lang="en-US" sz="2800" dirty="0"/>
              <a:t> call…</a:t>
            </a:r>
          </a:p>
        </p:txBody>
      </p:sp>
      <p:pic>
        <p:nvPicPr>
          <p:cNvPr id="3" name="Picture 2">
            <a:extLst>
              <a:ext uri="{FF2B5EF4-FFF2-40B4-BE49-F238E27FC236}">
                <a16:creationId xmlns:a16="http://schemas.microsoft.com/office/drawing/2014/main" id="{5D0DDC79-EA67-6E45-8710-FB4F1E42BC0C}"/>
              </a:ext>
            </a:extLst>
          </p:cNvPr>
          <p:cNvPicPr>
            <a:picLocks noChangeAspect="1"/>
          </p:cNvPicPr>
          <p:nvPr/>
        </p:nvPicPr>
        <p:blipFill>
          <a:blip r:embed="rId2"/>
          <a:stretch>
            <a:fillRect/>
          </a:stretch>
        </p:blipFill>
        <p:spPr>
          <a:xfrm>
            <a:off x="1999680" y="2704989"/>
            <a:ext cx="6998208" cy="2359396"/>
          </a:xfrm>
          <a:prstGeom prst="rect">
            <a:avLst/>
          </a:prstGeom>
        </p:spPr>
      </p:pic>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1200329"/>
          </a:xfrm>
          <a:prstGeom prst="rect">
            <a:avLst/>
          </a:prstGeom>
        </p:spPr>
        <p:txBody>
          <a:bodyPr wrap="square">
            <a:spAutoFit/>
          </a:bodyPr>
          <a:lstStyle/>
          <a:p>
            <a:r>
              <a:rPr lang="en-US" sz="2400" b="1" dirty="0">
                <a:solidFill>
                  <a:srgbClr val="292929"/>
                </a:solidFill>
                <a:latin typeface="medium-content-serif-font"/>
              </a:rPr>
              <a:t>Key takeaway</a:t>
            </a:r>
            <a:r>
              <a:rPr lang="en-US" sz="2400" dirty="0">
                <a:solidFill>
                  <a:srgbClr val="292929"/>
                </a:solidFill>
                <a:latin typeface="medium-content-serif-font"/>
              </a:rPr>
              <a:t>: Tell, don’t ask. The requests coming from the API gateway told the service that they were authenticated, rather than Icebreaker having to ask another service.</a:t>
            </a:r>
            <a:endParaRPr lang="en-US" sz="2400" dirty="0"/>
          </a:p>
        </p:txBody>
      </p:sp>
    </p:spTree>
    <p:extLst>
      <p:ext uri="{BB962C8B-B14F-4D97-AF65-F5344CB8AC3E}">
        <p14:creationId xmlns:p14="http://schemas.microsoft.com/office/powerpoint/2010/main" val="76467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Two: Remove the Chat token (only used by icebreaker) </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830997"/>
          </a:xfrm>
          <a:prstGeom prst="rect">
            <a:avLst/>
          </a:prstGeom>
        </p:spPr>
        <p:txBody>
          <a:bodyPr wrap="square">
            <a:spAutoFit/>
          </a:bodyPr>
          <a:lstStyle/>
          <a:p>
            <a:r>
              <a:rPr lang="en-US" sz="2400" dirty="0"/>
              <a:t>If your service is the only one using any piece of information, it should reside within the service itself</a:t>
            </a:r>
          </a:p>
        </p:txBody>
      </p:sp>
      <p:pic>
        <p:nvPicPr>
          <p:cNvPr id="9" name="Picture 8">
            <a:extLst>
              <a:ext uri="{FF2B5EF4-FFF2-40B4-BE49-F238E27FC236}">
                <a16:creationId xmlns:a16="http://schemas.microsoft.com/office/drawing/2014/main" id="{3FCD402C-2DE9-C94A-ABA0-D765B7B650C7}"/>
              </a:ext>
            </a:extLst>
          </p:cNvPr>
          <p:cNvPicPr>
            <a:picLocks noChangeAspect="1"/>
          </p:cNvPicPr>
          <p:nvPr/>
        </p:nvPicPr>
        <p:blipFill>
          <a:blip r:embed="rId2"/>
          <a:stretch>
            <a:fillRect/>
          </a:stretch>
        </p:blipFill>
        <p:spPr>
          <a:xfrm>
            <a:off x="707135" y="2627889"/>
            <a:ext cx="5370917" cy="2777532"/>
          </a:xfrm>
          <a:prstGeom prst="rect">
            <a:avLst/>
          </a:prstGeom>
        </p:spPr>
      </p:pic>
      <p:pic>
        <p:nvPicPr>
          <p:cNvPr id="10" name="Picture 9">
            <a:extLst>
              <a:ext uri="{FF2B5EF4-FFF2-40B4-BE49-F238E27FC236}">
                <a16:creationId xmlns:a16="http://schemas.microsoft.com/office/drawing/2014/main" id="{8789BEBF-4000-0F4C-A6FA-E54281A267BB}"/>
              </a:ext>
            </a:extLst>
          </p:cNvPr>
          <p:cNvPicPr>
            <a:picLocks noChangeAspect="1"/>
          </p:cNvPicPr>
          <p:nvPr/>
        </p:nvPicPr>
        <p:blipFill>
          <a:blip r:embed="rId3"/>
          <a:stretch>
            <a:fillRect/>
          </a:stretch>
        </p:blipFill>
        <p:spPr>
          <a:xfrm>
            <a:off x="6297927" y="2629539"/>
            <a:ext cx="5211220" cy="2382272"/>
          </a:xfrm>
          <a:prstGeom prst="rect">
            <a:avLst/>
          </a:prstGeom>
        </p:spPr>
      </p:pic>
    </p:spTree>
    <p:extLst>
      <p:ext uri="{BB962C8B-B14F-4D97-AF65-F5344CB8AC3E}">
        <p14:creationId xmlns:p14="http://schemas.microsoft.com/office/powerpoint/2010/main" val="3181344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Three: Separate into worker/server and Cache!</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923330"/>
          </a:xfrm>
          <a:prstGeom prst="rect">
            <a:avLst/>
          </a:prstGeom>
        </p:spPr>
        <p:txBody>
          <a:bodyPr wrap="square">
            <a:spAutoFit/>
          </a:bodyPr>
          <a:lstStyle/>
          <a:p>
            <a:r>
              <a:rPr lang="en-US" sz="1800" b="1" dirty="0"/>
              <a:t>Key takeaway</a:t>
            </a:r>
            <a:r>
              <a:rPr lang="en-US" sz="1800" dirty="0"/>
              <a:t>: Again, tell, don’t ask. The events coming from our data pipeline told Icebreaker that the bookings were genuine. This meant it could create the channel, instead of hitting a service to verify the authenticity of the booking.</a:t>
            </a:r>
            <a:endParaRPr lang="en-US" sz="3200" dirty="0"/>
          </a:p>
        </p:txBody>
      </p:sp>
      <p:pic>
        <p:nvPicPr>
          <p:cNvPr id="3" name="Picture 2">
            <a:extLst>
              <a:ext uri="{FF2B5EF4-FFF2-40B4-BE49-F238E27FC236}">
                <a16:creationId xmlns:a16="http://schemas.microsoft.com/office/drawing/2014/main" id="{206372F3-6F84-8A4F-8D6F-CCCDC8226C67}"/>
              </a:ext>
            </a:extLst>
          </p:cNvPr>
          <p:cNvPicPr>
            <a:picLocks noChangeAspect="1"/>
          </p:cNvPicPr>
          <p:nvPr/>
        </p:nvPicPr>
        <p:blipFill>
          <a:blip r:embed="rId2"/>
          <a:stretch>
            <a:fillRect/>
          </a:stretch>
        </p:blipFill>
        <p:spPr>
          <a:xfrm>
            <a:off x="952496" y="2478799"/>
            <a:ext cx="9876959" cy="2474178"/>
          </a:xfrm>
          <a:prstGeom prst="rect">
            <a:avLst/>
          </a:prstGeom>
        </p:spPr>
      </p:pic>
    </p:spTree>
    <p:extLst>
      <p:ext uri="{BB962C8B-B14F-4D97-AF65-F5344CB8AC3E}">
        <p14:creationId xmlns:p14="http://schemas.microsoft.com/office/powerpoint/2010/main" val="173723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and SRP</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Hopefully by now it’s obvious how Single Responsibility plays a key role in creating an effective Microservices architecture.</a:t>
            </a:r>
          </a:p>
          <a:p>
            <a:endParaRPr lang="en-US" dirty="0"/>
          </a:p>
          <a:p>
            <a:r>
              <a:rPr lang="en-US" dirty="0"/>
              <a:t>Each microservice you design has ONE JOB and, as a microservice this means that it is </a:t>
            </a:r>
            <a:r>
              <a:rPr lang="en-US" b="1" dirty="0"/>
              <a:t>completely isolated</a:t>
            </a:r>
            <a:r>
              <a:rPr lang="en-US" dirty="0"/>
              <a:t> from other microservices. </a:t>
            </a:r>
          </a:p>
          <a:p>
            <a:endParaRPr lang="en-US" dirty="0"/>
          </a:p>
          <a:p>
            <a:r>
              <a:rPr lang="en-US" dirty="0"/>
              <a:t>THERE ARE DISADVANTAGES TO THIS SYSTEM!</a:t>
            </a:r>
          </a:p>
          <a:p>
            <a:endParaRPr lang="en-US" dirty="0"/>
          </a:p>
          <a:p>
            <a:r>
              <a:rPr lang="en-US" dirty="0"/>
              <a:t>Can you list some? </a:t>
            </a:r>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10" name="Picture 9">
            <a:extLst>
              <a:ext uri="{FF2B5EF4-FFF2-40B4-BE49-F238E27FC236}">
                <a16:creationId xmlns:a16="http://schemas.microsoft.com/office/drawing/2014/main" id="{EC925F66-FDB6-1D42-9B2E-14D74FC8CA29}"/>
              </a:ext>
            </a:extLst>
          </p:cNvPr>
          <p:cNvPicPr>
            <a:picLocks noChangeAspect="1"/>
          </p:cNvPicPr>
          <p:nvPr/>
        </p:nvPicPr>
        <p:blipFill>
          <a:blip r:embed="rId2"/>
          <a:stretch>
            <a:fillRect/>
          </a:stretch>
        </p:blipFill>
        <p:spPr>
          <a:xfrm>
            <a:off x="8506500" y="3676500"/>
            <a:ext cx="2857500" cy="2857500"/>
          </a:xfrm>
          <a:prstGeom prst="rect">
            <a:avLst/>
          </a:prstGeom>
        </p:spPr>
      </p:pic>
    </p:spTree>
    <p:extLst>
      <p:ext uri="{BB962C8B-B14F-4D97-AF65-F5344CB8AC3E}">
        <p14:creationId xmlns:p14="http://schemas.microsoft.com/office/powerpoint/2010/main" val="2514442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Disadvantages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biggest disadvantage is that YES- you will have repeated code.</a:t>
            </a:r>
          </a:p>
          <a:p>
            <a:endParaRPr lang="en-US" dirty="0"/>
          </a:p>
          <a:p>
            <a:r>
              <a:rPr lang="en-US" dirty="0"/>
              <a:t>In a structure where an object needs to be reused it’s tough to simply “Abstract out” a key object and allow it multiple uses throughout a microservices architecture….</a:t>
            </a:r>
          </a:p>
          <a:p>
            <a:endParaRPr lang="en-US" dirty="0"/>
          </a:p>
          <a:p>
            <a:r>
              <a:rPr lang="en-US" dirty="0"/>
              <a:t>This is why the SRP is part of this system but the rest of “OLID” in the SOLID software design is not </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25556BE-94C9-4842-BAE5-CF49FBAFC6BB}"/>
              </a:ext>
            </a:extLst>
          </p:cNvPr>
          <p:cNvPicPr>
            <a:picLocks noChangeAspect="1"/>
          </p:cNvPicPr>
          <p:nvPr/>
        </p:nvPicPr>
        <p:blipFill>
          <a:blip r:embed="rId2"/>
          <a:stretch>
            <a:fillRect/>
          </a:stretch>
        </p:blipFill>
        <p:spPr>
          <a:xfrm>
            <a:off x="8360492" y="4632960"/>
            <a:ext cx="1357040" cy="1811718"/>
          </a:xfrm>
          <a:prstGeom prst="rect">
            <a:avLst/>
          </a:prstGeom>
        </p:spPr>
      </p:pic>
    </p:spTree>
    <p:extLst>
      <p:ext uri="{BB962C8B-B14F-4D97-AF65-F5344CB8AC3E}">
        <p14:creationId xmlns:p14="http://schemas.microsoft.com/office/powerpoint/2010/main" val="27376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advantages of microservices are, however, numerous…and they include:</a:t>
            </a:r>
          </a:p>
          <a:p>
            <a:pPr lvl="1"/>
            <a:r>
              <a:rPr lang="en-US" dirty="0"/>
              <a:t>Isolation means that you don’t “Take the stack down”</a:t>
            </a:r>
          </a:p>
          <a:p>
            <a:pPr lvl="1"/>
            <a:endParaRPr lang="en-US" dirty="0"/>
          </a:p>
          <a:p>
            <a:pPr lvl="1"/>
            <a:r>
              <a:rPr lang="en-US" dirty="0"/>
              <a:t>Choosing the tech stack can change</a:t>
            </a:r>
          </a:p>
          <a:p>
            <a:pPr lvl="1"/>
            <a:endParaRPr lang="en-US" dirty="0"/>
          </a:p>
          <a:p>
            <a:pPr lvl="1"/>
            <a:r>
              <a:rPr lang="en-US" dirty="0"/>
              <a:t>Changing components and not having to worry about follow on effects to the rest of the stack</a:t>
            </a:r>
          </a:p>
          <a:p>
            <a:pPr lvl="1"/>
            <a:endParaRPr lang="en-US" dirty="0"/>
          </a:p>
          <a:p>
            <a:pPr lvl="1"/>
            <a:r>
              <a:rPr lang="en-US" dirty="0"/>
              <a:t>Deployments of smaller pieces of code</a:t>
            </a:r>
          </a:p>
          <a:p>
            <a:pPr lvl="1"/>
            <a:endParaRPr lang="en-US" dirty="0"/>
          </a:p>
          <a:p>
            <a:pPr lvl="1"/>
            <a:r>
              <a:rPr lang="en-US" dirty="0"/>
              <a:t>Bug hunting made easy</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E0562F07-4CCF-8045-AF71-0B85FFB1C2D7}"/>
              </a:ext>
            </a:extLst>
          </p:cNvPr>
          <p:cNvPicPr>
            <a:picLocks noChangeAspect="1"/>
          </p:cNvPicPr>
          <p:nvPr/>
        </p:nvPicPr>
        <p:blipFill>
          <a:blip r:embed="rId2"/>
          <a:stretch>
            <a:fillRect/>
          </a:stretch>
        </p:blipFill>
        <p:spPr>
          <a:xfrm>
            <a:off x="8229600" y="4594142"/>
            <a:ext cx="2696210" cy="1850535"/>
          </a:xfrm>
          <a:prstGeom prst="rect">
            <a:avLst/>
          </a:prstGeom>
        </p:spPr>
      </p:pic>
    </p:spTree>
    <p:extLst>
      <p:ext uri="{BB962C8B-B14F-4D97-AF65-F5344CB8AC3E}">
        <p14:creationId xmlns:p14="http://schemas.microsoft.com/office/powerpoint/2010/main" val="332845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Creating microservices architectures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the bad news: TO DATE no one has created a universally accepted set of principles for “Transitioning to Microservices”</a:t>
            </a:r>
          </a:p>
          <a:p>
            <a:pPr lvl="1"/>
            <a:endParaRPr lang="en-US" dirty="0"/>
          </a:p>
          <a:p>
            <a:pPr lvl="1"/>
            <a:r>
              <a:rPr lang="en-US" dirty="0"/>
              <a:t>Instead you’ll want to look at your system through the lens of SINGLE RESPONSIBILITY PRINCIPLES and see how we can “decompose” them into corresponding “BUSINESS CAPABILITIES”</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616C302-0977-F045-A36D-B228542C8CC0}"/>
              </a:ext>
            </a:extLst>
          </p:cNvPr>
          <p:cNvPicPr>
            <a:picLocks noChangeAspect="1"/>
          </p:cNvPicPr>
          <p:nvPr/>
        </p:nvPicPr>
        <p:blipFill>
          <a:blip r:embed="rId2"/>
          <a:stretch>
            <a:fillRect/>
          </a:stretch>
        </p:blipFill>
        <p:spPr>
          <a:xfrm>
            <a:off x="4420300" y="3932016"/>
            <a:ext cx="3327400" cy="2451100"/>
          </a:xfrm>
          <a:prstGeom prst="rect">
            <a:avLst/>
          </a:prstGeom>
        </p:spPr>
      </p:pic>
    </p:spTree>
    <p:extLst>
      <p:ext uri="{BB962C8B-B14F-4D97-AF65-F5344CB8AC3E}">
        <p14:creationId xmlns:p14="http://schemas.microsoft.com/office/powerpoint/2010/main" val="343347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how to think about this:</a:t>
            </a:r>
          </a:p>
          <a:p>
            <a:pPr marL="546100" lvl="1" indent="0">
              <a:buNone/>
            </a:pPr>
            <a:endParaRPr lang="en-US" dirty="0"/>
          </a:p>
          <a:p>
            <a:pPr lvl="2"/>
            <a:r>
              <a:rPr lang="en-US" dirty="0"/>
              <a:t>SERVICES are how we define each “piece” of our microservices architecture</a:t>
            </a:r>
          </a:p>
          <a:p>
            <a:pPr lvl="2"/>
            <a:endParaRPr lang="en-US" dirty="0"/>
          </a:p>
          <a:p>
            <a:pPr lvl="2"/>
            <a:r>
              <a:rPr lang="en-US" dirty="0"/>
              <a:t>So thinking about what it is your monolith actually </a:t>
            </a:r>
            <a:r>
              <a:rPr lang="en-US" i="1" dirty="0"/>
              <a:t>does</a:t>
            </a:r>
            <a:r>
              <a:rPr lang="en-US" dirty="0"/>
              <a:t> let’s try to break it down into a group of </a:t>
            </a:r>
            <a:r>
              <a:rPr lang="en-US" i="1" dirty="0"/>
              <a:t>interests</a:t>
            </a:r>
            <a:r>
              <a:rPr lang="en-US" dirty="0"/>
              <a:t>. </a:t>
            </a:r>
          </a:p>
          <a:p>
            <a:pPr lvl="2"/>
            <a:endParaRPr lang="en-US" dirty="0"/>
          </a:p>
          <a:p>
            <a:pPr lvl="2"/>
            <a:r>
              <a:rPr lang="en-US" dirty="0"/>
              <a:t>THIS is “DECOMPOSING”</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9A2910EB-E004-F842-A010-DCC3B7E9101F}"/>
              </a:ext>
            </a:extLst>
          </p:cNvPr>
          <p:cNvPicPr>
            <a:picLocks noChangeAspect="1"/>
          </p:cNvPicPr>
          <p:nvPr/>
        </p:nvPicPr>
        <p:blipFill>
          <a:blip r:embed="rId2"/>
          <a:stretch>
            <a:fillRect/>
          </a:stretch>
        </p:blipFill>
        <p:spPr>
          <a:xfrm>
            <a:off x="8210460" y="3974592"/>
            <a:ext cx="2004870" cy="2503594"/>
          </a:xfrm>
          <a:prstGeom prst="rect">
            <a:avLst/>
          </a:prstGeom>
        </p:spPr>
      </p:pic>
    </p:spTree>
    <p:extLst>
      <p:ext uri="{BB962C8B-B14F-4D97-AF65-F5344CB8AC3E}">
        <p14:creationId xmlns:p14="http://schemas.microsoft.com/office/powerpoint/2010/main" val="3416006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So, as an example…let’s say you had a monolith online store. Here are some </a:t>
            </a:r>
            <a:r>
              <a:rPr lang="en-US" i="1" dirty="0"/>
              <a:t>business capabilities</a:t>
            </a:r>
            <a:r>
              <a:rPr lang="en-US" dirty="0"/>
              <a:t> that you might think about breaking out into services:</a:t>
            </a:r>
          </a:p>
          <a:p>
            <a:pPr lvl="1"/>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8" name="Rectangle 7">
            <a:extLst>
              <a:ext uri="{FF2B5EF4-FFF2-40B4-BE49-F238E27FC236}">
                <a16:creationId xmlns:a16="http://schemas.microsoft.com/office/drawing/2014/main" id="{CA913A0D-3970-DC46-ACDC-46635B179E25}"/>
              </a:ext>
            </a:extLst>
          </p:cNvPr>
          <p:cNvSpPr/>
          <p:nvPr/>
        </p:nvSpPr>
        <p:spPr>
          <a:xfrm>
            <a:off x="682752" y="2628780"/>
            <a:ext cx="8461248" cy="3539430"/>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292929"/>
                </a:solidFill>
                <a:latin typeface="medium-content-serif-font"/>
              </a:rPr>
              <a:t>Product Catalog Management</a:t>
            </a:r>
          </a:p>
          <a:p>
            <a:pPr marL="457200" indent="-457200">
              <a:buFont typeface="Arial" panose="020B0604020202020204" pitchFamily="34" charset="0"/>
              <a:buChar char="•"/>
            </a:pPr>
            <a:r>
              <a:rPr lang="en-US" sz="3200" dirty="0">
                <a:solidFill>
                  <a:srgbClr val="292929"/>
                </a:solidFill>
                <a:latin typeface="medium-content-serif-font"/>
              </a:rPr>
              <a:t>Inventory Management</a:t>
            </a:r>
          </a:p>
          <a:p>
            <a:pPr marL="457200" indent="-457200">
              <a:buFont typeface="Arial" panose="020B0604020202020204" pitchFamily="34" charset="0"/>
              <a:buChar char="•"/>
            </a:pPr>
            <a:r>
              <a:rPr lang="en-US" sz="3200" dirty="0">
                <a:solidFill>
                  <a:srgbClr val="292929"/>
                </a:solidFill>
                <a:latin typeface="medium-content-serif-font"/>
              </a:rPr>
              <a:t>Order Management</a:t>
            </a:r>
          </a:p>
          <a:p>
            <a:pPr marL="457200" indent="-457200">
              <a:buFont typeface="Arial" panose="020B0604020202020204" pitchFamily="34" charset="0"/>
              <a:buChar char="•"/>
            </a:pPr>
            <a:r>
              <a:rPr lang="en-US" sz="3200" dirty="0">
                <a:solidFill>
                  <a:srgbClr val="292929"/>
                </a:solidFill>
                <a:latin typeface="medium-content-serif-font"/>
              </a:rPr>
              <a:t>Delivery Management</a:t>
            </a:r>
          </a:p>
          <a:p>
            <a:pPr marL="457200" indent="-457200">
              <a:buFont typeface="Arial" panose="020B0604020202020204" pitchFamily="34" charset="0"/>
              <a:buChar char="•"/>
            </a:pPr>
            <a:r>
              <a:rPr lang="en-US" sz="3200" dirty="0">
                <a:solidFill>
                  <a:srgbClr val="292929"/>
                </a:solidFill>
                <a:latin typeface="medium-content-serif-font"/>
              </a:rPr>
              <a:t>User Management</a:t>
            </a:r>
          </a:p>
          <a:p>
            <a:pPr marL="457200" indent="-457200">
              <a:buFont typeface="Arial" panose="020B0604020202020204" pitchFamily="34" charset="0"/>
              <a:buChar char="•"/>
            </a:pPr>
            <a:r>
              <a:rPr lang="en-US" sz="3200" dirty="0">
                <a:solidFill>
                  <a:srgbClr val="292929"/>
                </a:solidFill>
                <a:latin typeface="medium-content-serif-font"/>
              </a:rPr>
              <a:t>Product Recommendations</a:t>
            </a:r>
          </a:p>
          <a:p>
            <a:pPr marL="457200" indent="-457200">
              <a:buFont typeface="Arial" panose="020B0604020202020204" pitchFamily="34" charset="0"/>
              <a:buChar char="•"/>
            </a:pPr>
            <a:r>
              <a:rPr lang="en-US" sz="3200" dirty="0">
                <a:solidFill>
                  <a:srgbClr val="292929"/>
                </a:solidFill>
                <a:latin typeface="medium-content-serif-font"/>
              </a:rPr>
              <a:t>Product Reviews Management</a:t>
            </a:r>
            <a:endParaRPr lang="en-US" dirty="0">
              <a:solidFill>
                <a:srgbClr val="292929"/>
              </a:solidFill>
              <a:latin typeface="medium-content-serif-font"/>
            </a:endParaRPr>
          </a:p>
        </p:txBody>
      </p:sp>
      <p:pic>
        <p:nvPicPr>
          <p:cNvPr id="10" name="Picture 9">
            <a:extLst>
              <a:ext uri="{FF2B5EF4-FFF2-40B4-BE49-F238E27FC236}">
                <a16:creationId xmlns:a16="http://schemas.microsoft.com/office/drawing/2014/main" id="{A31762CE-9458-C444-9511-812789A68824}"/>
              </a:ext>
            </a:extLst>
          </p:cNvPr>
          <p:cNvPicPr>
            <a:picLocks noChangeAspect="1"/>
          </p:cNvPicPr>
          <p:nvPr/>
        </p:nvPicPr>
        <p:blipFill>
          <a:blip r:embed="rId2"/>
          <a:stretch>
            <a:fillRect/>
          </a:stretch>
        </p:blipFill>
        <p:spPr>
          <a:xfrm>
            <a:off x="7924080" y="2775944"/>
            <a:ext cx="2743200" cy="2959100"/>
          </a:xfrm>
          <a:prstGeom prst="rect">
            <a:avLst/>
          </a:prstGeom>
        </p:spPr>
      </p:pic>
    </p:spTree>
    <p:extLst>
      <p:ext uri="{BB962C8B-B14F-4D97-AF65-F5344CB8AC3E}">
        <p14:creationId xmlns:p14="http://schemas.microsoft.com/office/powerpoint/2010/main" val="1599579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THIS is the list of </a:t>
            </a:r>
            <a:r>
              <a:rPr lang="en-US" b="1" dirty="0"/>
              <a:t>services</a:t>
            </a:r>
            <a:r>
              <a:rPr lang="en-US" dirty="0"/>
              <a:t> you will be providing in your </a:t>
            </a:r>
            <a:r>
              <a:rPr lang="en-US" b="1" dirty="0"/>
              <a:t>microservices</a:t>
            </a:r>
            <a:r>
              <a:rPr lang="en-US" dirty="0"/>
              <a:t>. </a:t>
            </a:r>
          </a:p>
          <a:p>
            <a:pPr lvl="1"/>
            <a:endParaRPr lang="en-US" dirty="0"/>
          </a:p>
          <a:p>
            <a:pPr lvl="1"/>
            <a:r>
              <a:rPr lang="en-US" dirty="0"/>
              <a:t>Armed with these you can go out and create docker containers (several docker containers per </a:t>
            </a:r>
            <a:r>
              <a:rPr lang="en-US" b="1" dirty="0"/>
              <a:t>service</a:t>
            </a:r>
            <a:r>
              <a:rPr lang="en-US" dirty="0"/>
              <a:t> are fine) to manage each of these aspects.</a:t>
            </a:r>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E7747123-8A99-3D44-8463-76609C9887DD}"/>
              </a:ext>
            </a:extLst>
          </p:cNvPr>
          <p:cNvPicPr>
            <a:picLocks noChangeAspect="1"/>
          </p:cNvPicPr>
          <p:nvPr/>
        </p:nvPicPr>
        <p:blipFill>
          <a:blip r:embed="rId2"/>
          <a:stretch>
            <a:fillRect/>
          </a:stretch>
        </p:blipFill>
        <p:spPr>
          <a:xfrm>
            <a:off x="3617313" y="3169501"/>
            <a:ext cx="4274621" cy="2949489"/>
          </a:xfrm>
          <a:prstGeom prst="rect">
            <a:avLst/>
          </a:prstGeom>
        </p:spPr>
      </p:pic>
      <p:pic>
        <p:nvPicPr>
          <p:cNvPr id="7" name="Picture 6">
            <a:extLst>
              <a:ext uri="{FF2B5EF4-FFF2-40B4-BE49-F238E27FC236}">
                <a16:creationId xmlns:a16="http://schemas.microsoft.com/office/drawing/2014/main" id="{9F612F8A-F92A-9245-97A1-81E3FE5894EF}"/>
              </a:ext>
            </a:extLst>
          </p:cNvPr>
          <p:cNvPicPr>
            <a:picLocks noChangeAspect="1"/>
          </p:cNvPicPr>
          <p:nvPr/>
        </p:nvPicPr>
        <p:blipFill>
          <a:blip r:embed="rId3"/>
          <a:stretch>
            <a:fillRect/>
          </a:stretch>
        </p:blipFill>
        <p:spPr>
          <a:xfrm>
            <a:off x="10427967" y="4730496"/>
            <a:ext cx="1556004" cy="1556004"/>
          </a:xfrm>
          <a:prstGeom prst="rect">
            <a:avLst/>
          </a:prstGeom>
        </p:spPr>
      </p:pic>
    </p:spTree>
    <p:extLst>
      <p:ext uri="{BB962C8B-B14F-4D97-AF65-F5344CB8AC3E}">
        <p14:creationId xmlns:p14="http://schemas.microsoft.com/office/powerpoint/2010/main" val="412285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9630160" cy="353943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292929"/>
                </a:solidFill>
                <a:latin typeface="medium-content-serif-font"/>
              </a:rPr>
              <a:t>After deciding on the service boundaries of these small services, they can be developed by one or more small teams using the technologies which are best suited for each purpose. </a:t>
            </a:r>
          </a:p>
          <a:p>
            <a:pPr marL="457200" indent="-457200">
              <a:buFont typeface="Arial" panose="020B0604020202020204" pitchFamily="34" charset="0"/>
              <a:buChar char="•"/>
            </a:pPr>
            <a:endParaRPr lang="en-US" sz="2800" dirty="0">
              <a:solidFill>
                <a:srgbClr val="292929"/>
              </a:solidFill>
              <a:latin typeface="medium-content-serif-font"/>
            </a:endParaRPr>
          </a:p>
          <a:p>
            <a:pPr marL="457200" indent="-457200">
              <a:buFont typeface="Arial" panose="020B0604020202020204" pitchFamily="34" charset="0"/>
              <a:buChar char="•"/>
            </a:pPr>
            <a:r>
              <a:rPr lang="en-US" sz="2800" dirty="0">
                <a:solidFill>
                  <a:srgbClr val="292929"/>
                </a:solidFill>
                <a:latin typeface="medium-content-serif-font"/>
              </a:rPr>
              <a:t>For example, you may choose to build a User Service in Java with a MySQL database and a Product Recommendation Service with Scala/Spark.</a:t>
            </a:r>
            <a:endParaRPr lang="en-US" sz="2800" dirty="0"/>
          </a:p>
        </p:txBody>
      </p:sp>
      <p:pic>
        <p:nvPicPr>
          <p:cNvPr id="11" name="Picture 10">
            <a:extLst>
              <a:ext uri="{FF2B5EF4-FFF2-40B4-BE49-F238E27FC236}">
                <a16:creationId xmlns:a16="http://schemas.microsoft.com/office/drawing/2014/main" id="{A4AED456-CAD3-6945-829F-8FAAAB97B9ED}"/>
              </a:ext>
            </a:extLst>
          </p:cNvPr>
          <p:cNvPicPr>
            <a:picLocks noChangeAspect="1"/>
          </p:cNvPicPr>
          <p:nvPr/>
        </p:nvPicPr>
        <p:blipFill>
          <a:blip r:embed="rId2"/>
          <a:stretch>
            <a:fillRect/>
          </a:stretch>
        </p:blipFill>
        <p:spPr>
          <a:xfrm>
            <a:off x="9768888" y="4884336"/>
            <a:ext cx="2202386" cy="1649664"/>
          </a:xfrm>
          <a:prstGeom prst="rect">
            <a:avLst/>
          </a:prstGeom>
        </p:spPr>
      </p:pic>
    </p:spTree>
    <p:extLst>
      <p:ext uri="{BB962C8B-B14F-4D97-AF65-F5344CB8AC3E}">
        <p14:creationId xmlns:p14="http://schemas.microsoft.com/office/powerpoint/2010/main" val="2299570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4094533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2889438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Common Design errors (this is wrong)</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4B45B8D-9A8F-6B4D-8844-79CD0624ED3A}"/>
              </a:ext>
            </a:extLst>
          </p:cNvPr>
          <p:cNvPicPr>
            <a:picLocks noChangeAspect="1"/>
          </p:cNvPicPr>
          <p:nvPr/>
        </p:nvPicPr>
        <p:blipFill>
          <a:blip r:embed="rId2"/>
          <a:stretch>
            <a:fillRect/>
          </a:stretch>
        </p:blipFill>
        <p:spPr>
          <a:xfrm>
            <a:off x="3554476" y="1890787"/>
            <a:ext cx="6375400" cy="3987800"/>
          </a:xfrm>
          <a:prstGeom prst="rect">
            <a:avLst/>
          </a:prstGeom>
        </p:spPr>
      </p:pic>
    </p:spTree>
    <p:extLst>
      <p:ext uri="{BB962C8B-B14F-4D97-AF65-F5344CB8AC3E}">
        <p14:creationId xmlns:p14="http://schemas.microsoft.com/office/powerpoint/2010/main" val="204585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Common Design errors (this is right)</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C87B15F6-FF63-9643-B751-83F5D2BDB70E}"/>
              </a:ext>
            </a:extLst>
          </p:cNvPr>
          <p:cNvPicPr>
            <a:picLocks noChangeAspect="1"/>
          </p:cNvPicPr>
          <p:nvPr/>
        </p:nvPicPr>
        <p:blipFill>
          <a:blip r:embed="rId2"/>
          <a:stretch>
            <a:fillRect/>
          </a:stretch>
        </p:blipFill>
        <p:spPr>
          <a:xfrm>
            <a:off x="3225292" y="1742832"/>
            <a:ext cx="6375400" cy="3987800"/>
          </a:xfrm>
          <a:prstGeom prst="rect">
            <a:avLst/>
          </a:prstGeom>
        </p:spPr>
      </p:pic>
    </p:spTree>
    <p:extLst>
      <p:ext uri="{BB962C8B-B14F-4D97-AF65-F5344CB8AC3E}">
        <p14:creationId xmlns:p14="http://schemas.microsoft.com/office/powerpoint/2010/main" val="3004545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sz="3200" dirty="0"/>
          </a:p>
          <a:p>
            <a:pPr marL="546100" lvl="1" indent="0">
              <a:buNone/>
            </a:pPr>
            <a:endParaRPr lang="en-US" sz="3200" dirty="0"/>
          </a:p>
          <a:p>
            <a:pPr marL="546100" lvl="1" indent="0">
              <a:buNone/>
            </a:pPr>
            <a:r>
              <a:rPr lang="en-US" sz="3200" b="1" dirty="0"/>
              <a:t>Question</a:t>
            </a:r>
            <a:r>
              <a:rPr lang="en-US" sz="3200" dirty="0"/>
              <a:t>:</a:t>
            </a:r>
          </a:p>
          <a:p>
            <a:pPr lvl="2"/>
            <a:endParaRPr lang="en-US" sz="3200" dirty="0"/>
          </a:p>
          <a:p>
            <a:pPr marL="546100" lvl="1" indent="0">
              <a:buNone/>
            </a:pPr>
            <a:r>
              <a:rPr lang="en-US" sz="3200" dirty="0"/>
              <a:t>Considering the last two slides- WHY is option two better??</a:t>
            </a:r>
          </a:p>
          <a:p>
            <a:pPr marL="546100" lvl="1" indent="0">
              <a:buNone/>
            </a:pPr>
            <a:endParaRPr lang="en-US" sz="3200" dirty="0"/>
          </a:p>
          <a:p>
            <a:pPr marL="546100" lvl="1" indent="0">
              <a:buNone/>
            </a:pPr>
            <a:r>
              <a:rPr lang="en-US" sz="3200" dirty="0"/>
              <a:t>(THINK ABOUT CHANGES!!)</a:t>
            </a:r>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D57E3BF-2A92-F94A-ABF1-1FB047C43EFC}"/>
              </a:ext>
            </a:extLst>
          </p:cNvPr>
          <p:cNvPicPr>
            <a:picLocks noChangeAspect="1"/>
          </p:cNvPicPr>
          <p:nvPr/>
        </p:nvPicPr>
        <p:blipFill>
          <a:blip r:embed="rId2"/>
          <a:stretch>
            <a:fillRect/>
          </a:stretch>
        </p:blipFill>
        <p:spPr>
          <a:xfrm>
            <a:off x="7966456" y="1512000"/>
            <a:ext cx="1667470" cy="1743264"/>
          </a:xfrm>
          <a:prstGeom prst="rect">
            <a:avLst/>
          </a:prstGeom>
        </p:spPr>
      </p:pic>
    </p:spTree>
    <p:extLst>
      <p:ext uri="{BB962C8B-B14F-4D97-AF65-F5344CB8AC3E}">
        <p14:creationId xmlns:p14="http://schemas.microsoft.com/office/powerpoint/2010/main" val="3053322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BREAK OUT</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r>
              <a:rPr lang="en-US" dirty="0"/>
              <a:t>We’re going to do breakout sessions now. I want all of you guys to take a monolith example and break out into groups and discuss. </a:t>
            </a:r>
          </a:p>
          <a:p>
            <a:pPr marL="546100" lvl="1" indent="0">
              <a:buNone/>
            </a:pPr>
            <a:endParaRPr lang="en-US" dirty="0"/>
          </a:p>
          <a:p>
            <a:pPr marL="546100" lvl="1" indent="0">
              <a:buNone/>
            </a:pPr>
            <a:r>
              <a:rPr lang="en-US" dirty="0"/>
              <a:t>Considering our examples please discuss a monolith that you have at Nutanix and how we can break that piece down into smaller modules. </a:t>
            </a:r>
          </a:p>
          <a:p>
            <a:pPr marL="546100" lvl="1" indent="0">
              <a:buNone/>
            </a:pPr>
            <a:endParaRPr lang="en-US" dirty="0"/>
          </a:p>
          <a:p>
            <a:pPr marL="546100" lvl="1" indent="0">
              <a:buNone/>
            </a:pPr>
            <a:r>
              <a:rPr lang="en-US" dirty="0"/>
              <a:t>Once you have done this please come back ready to discuss.</a:t>
            </a:r>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595A1789-C7BA-434A-AC0A-36AAF7F92EAB}"/>
              </a:ext>
            </a:extLst>
          </p:cNvPr>
          <p:cNvPicPr>
            <a:picLocks noChangeAspect="1"/>
          </p:cNvPicPr>
          <p:nvPr/>
        </p:nvPicPr>
        <p:blipFill>
          <a:blip r:embed="rId2"/>
          <a:stretch>
            <a:fillRect/>
          </a:stretch>
        </p:blipFill>
        <p:spPr>
          <a:xfrm>
            <a:off x="3469205" y="4526850"/>
            <a:ext cx="4940300" cy="1638300"/>
          </a:xfrm>
          <a:prstGeom prst="rect">
            <a:avLst/>
          </a:prstGeom>
        </p:spPr>
      </p:pic>
    </p:spTree>
    <p:extLst>
      <p:ext uri="{BB962C8B-B14F-4D97-AF65-F5344CB8AC3E}">
        <p14:creationId xmlns:p14="http://schemas.microsoft.com/office/powerpoint/2010/main" val="586083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3476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Microservices and Golang</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Fernando Pombeiro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r>
              <a:rPr lang="en-US" b="1" dirty="0"/>
              <a:t>This class is designed to offer an overview of a microservices production environment using Golang and Kubernetes. We will be covering:</a:t>
            </a:r>
          </a:p>
          <a:p>
            <a:pPr lvl="1"/>
            <a:r>
              <a:rPr lang="en-US" b="1" dirty="0"/>
              <a:t>Concurrency patterns in </a:t>
            </a:r>
            <a:r>
              <a:rPr lang="en-US" b="1" dirty="0" err="1"/>
              <a:t>golang</a:t>
            </a:r>
            <a:endParaRPr lang="en-US" b="1" dirty="0"/>
          </a:p>
          <a:p>
            <a:pPr lvl="1"/>
            <a:r>
              <a:rPr lang="en-US" b="1" dirty="0"/>
              <a:t>Deployment of multi-staged environments to Kubernetes</a:t>
            </a:r>
          </a:p>
          <a:p>
            <a:pPr lvl="1"/>
            <a:r>
              <a:rPr lang="en-US" b="1" dirty="0"/>
              <a:t>Deployment of multiple container systems to Kubernetes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800" dirty="0"/>
              <a:t>How we used to do things</a:t>
            </a:r>
          </a:p>
          <a:p>
            <a:pPr lvl="1"/>
            <a:endParaRPr lang="en-US" sz="2800" dirty="0"/>
          </a:p>
          <a:p>
            <a:pPr lvl="1"/>
            <a:r>
              <a:rPr lang="en-US" sz="2800" dirty="0"/>
              <a:t>Single PRODUCTION server</a:t>
            </a:r>
          </a:p>
          <a:p>
            <a:pPr lvl="1"/>
            <a:endParaRPr lang="en-US" sz="2800" dirty="0"/>
          </a:p>
          <a:p>
            <a:pPr lvl="1"/>
            <a:r>
              <a:rPr lang="en-US" sz="2800" dirty="0"/>
              <a:t>Production environment</a:t>
            </a:r>
          </a:p>
          <a:p>
            <a:pPr lvl="1"/>
            <a:endParaRPr lang="en-US" sz="2800" dirty="0"/>
          </a:p>
          <a:p>
            <a:pPr lvl="1"/>
            <a:r>
              <a:rPr lang="en-US" sz="2800" dirty="0"/>
              <a:t>Stack traces</a:t>
            </a:r>
          </a:p>
          <a:p>
            <a:pPr lvl="1"/>
            <a:endParaRPr lang="en-US" sz="2800" dirty="0"/>
          </a:p>
          <a:p>
            <a:pPr lvl="1"/>
            <a:r>
              <a:rPr lang="en-US" sz="2800" dirty="0"/>
              <a:t>All Code existing in a single place</a:t>
            </a:r>
          </a:p>
          <a:p>
            <a:pPr marL="546100" lvl="1" indent="0">
              <a:buNone/>
            </a:pPr>
            <a:endParaRPr lang="en-US" dirty="0"/>
          </a:p>
        </p:txBody>
      </p:sp>
      <p:pic>
        <p:nvPicPr>
          <p:cNvPr id="7" name="Picture 6">
            <a:extLst>
              <a:ext uri="{FF2B5EF4-FFF2-40B4-BE49-F238E27FC236}">
                <a16:creationId xmlns:a16="http://schemas.microsoft.com/office/drawing/2014/main" id="{34F91D4F-F31A-FC4F-A554-6C15478B50EC}"/>
              </a:ext>
            </a:extLst>
          </p:cNvPr>
          <p:cNvPicPr>
            <a:picLocks noChangeAspect="1"/>
          </p:cNvPicPr>
          <p:nvPr/>
        </p:nvPicPr>
        <p:blipFill>
          <a:blip r:embed="rId2"/>
          <a:stretch>
            <a:fillRect/>
          </a:stretch>
        </p:blipFill>
        <p:spPr>
          <a:xfrm>
            <a:off x="6467094" y="1706716"/>
            <a:ext cx="5352846" cy="3182276"/>
          </a:xfrm>
          <a:prstGeom prst="rect">
            <a:avLst/>
          </a:prstGeom>
        </p:spPr>
      </p:pic>
    </p:spTree>
    <p:extLst>
      <p:ext uri="{BB962C8B-B14F-4D97-AF65-F5344CB8AC3E}">
        <p14:creationId xmlns:p14="http://schemas.microsoft.com/office/powerpoint/2010/main" val="246012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 A monolithic application is built as a single unit. </a:t>
            </a:r>
          </a:p>
          <a:p>
            <a:r>
              <a:rPr lang="en-US" dirty="0"/>
              <a:t>Enterprise Applications are built in three parts: </a:t>
            </a:r>
          </a:p>
          <a:p>
            <a:pPr lvl="1"/>
            <a:endParaRPr lang="en-US" sz="2400" dirty="0"/>
          </a:p>
          <a:p>
            <a:pPr lvl="1"/>
            <a:r>
              <a:rPr lang="en-US" sz="2400" dirty="0"/>
              <a:t>a database (consisting of many tables usually in a relational database management system)</a:t>
            </a:r>
          </a:p>
          <a:p>
            <a:pPr lvl="1"/>
            <a:endParaRPr lang="en-US" sz="2400" dirty="0"/>
          </a:p>
          <a:p>
            <a:pPr lvl="1"/>
            <a:r>
              <a:rPr lang="en-US" sz="2400" dirty="0"/>
              <a:t>a client-side user interface (consisting of HTML pages and/or JavaScript running in a browser)</a:t>
            </a:r>
          </a:p>
          <a:p>
            <a:pPr lvl="1"/>
            <a:endParaRPr lang="en-US" sz="2400" dirty="0"/>
          </a:p>
          <a:p>
            <a:pPr lvl="1"/>
            <a:r>
              <a:rPr lang="en-US" sz="2400" dirty="0"/>
              <a:t>a server-side application. </a:t>
            </a:r>
          </a:p>
        </p:txBody>
      </p:sp>
      <p:pic>
        <p:nvPicPr>
          <p:cNvPr id="3" name="Picture 2">
            <a:extLst>
              <a:ext uri="{FF2B5EF4-FFF2-40B4-BE49-F238E27FC236}">
                <a16:creationId xmlns:a16="http://schemas.microsoft.com/office/drawing/2014/main" id="{9E1B7ED9-0526-6E4F-AC3C-819E295D563D}"/>
              </a:ext>
            </a:extLst>
          </p:cNvPr>
          <p:cNvPicPr>
            <a:picLocks noChangeAspect="1"/>
          </p:cNvPicPr>
          <p:nvPr/>
        </p:nvPicPr>
        <p:blipFill>
          <a:blip r:embed="rId2"/>
          <a:stretch>
            <a:fillRect/>
          </a:stretch>
        </p:blipFill>
        <p:spPr>
          <a:xfrm>
            <a:off x="8991190" y="4450080"/>
            <a:ext cx="1522257" cy="2021870"/>
          </a:xfrm>
          <a:prstGeom prst="rect">
            <a:avLst/>
          </a:prstGeom>
        </p:spPr>
      </p:pic>
    </p:spTree>
    <p:extLst>
      <p:ext uri="{BB962C8B-B14F-4D97-AF65-F5344CB8AC3E}">
        <p14:creationId xmlns:p14="http://schemas.microsoft.com/office/powerpoint/2010/main" val="1529626635"/>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TotalTime>
  <Words>1946</Words>
  <Application>Microsoft Macintosh PowerPoint</Application>
  <PresentationFormat>Widescreen</PresentationFormat>
  <Paragraphs>276</Paragraphs>
  <Slides>37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Helvetica Neue Light</vt:lpstr>
      <vt:lpstr>Arial</vt:lpstr>
      <vt:lpstr>medium-content-serif-font</vt:lpstr>
      <vt:lpstr>DI Template</vt:lpstr>
      <vt:lpstr>WELCOME</vt:lpstr>
      <vt:lpstr>An Overview</vt:lpstr>
      <vt:lpstr>Technologies we cover</vt:lpstr>
      <vt:lpstr>Our Practitioners</vt:lpstr>
      <vt:lpstr>About the instructor</vt:lpstr>
      <vt:lpstr>PowerPoint Presentation</vt:lpstr>
      <vt:lpstr>Agenda</vt:lpstr>
      <vt:lpstr>Microservices</vt:lpstr>
      <vt:lpstr>Monolithic Applications</vt:lpstr>
      <vt:lpstr>Monolithic Applications</vt:lpstr>
      <vt:lpstr>Microservices applications</vt:lpstr>
      <vt:lpstr>Microservices</vt:lpstr>
      <vt:lpstr>Microservices</vt:lpstr>
      <vt:lpstr>Microservices</vt:lpstr>
      <vt:lpstr>The Single Responsibility Principle</vt:lpstr>
      <vt:lpstr>The Single Responsibility Principle</vt:lpstr>
      <vt:lpstr>SRP Example</vt:lpstr>
      <vt:lpstr>SRP Example</vt:lpstr>
      <vt:lpstr>SRP Example</vt:lpstr>
      <vt:lpstr>SRP Example</vt:lpstr>
      <vt:lpstr>SRP Example</vt:lpstr>
      <vt:lpstr>SRP Example</vt:lpstr>
      <vt:lpstr>Microservices and SRP</vt:lpstr>
      <vt:lpstr>Microservices Disadvantages</vt:lpstr>
      <vt:lpstr>Microservices Advantages</vt:lpstr>
      <vt:lpstr>Creating microservices architectures</vt:lpstr>
      <vt:lpstr>DECOMPOSING YOUR MONOLITH</vt:lpstr>
      <vt:lpstr>DECOMPOSING YOUR MONOLITH</vt:lpstr>
      <vt:lpstr>DECOMPOSING YOUR MONOLITH</vt:lpstr>
      <vt:lpstr>Building and Deploying your New System</vt:lpstr>
      <vt:lpstr>Building and Deploying your New System</vt:lpstr>
      <vt:lpstr>Building and Deploying your New System</vt:lpstr>
      <vt:lpstr>Common Design errors (this is wrong)</vt:lpstr>
      <vt:lpstr>Common Design errors (this is right)</vt:lpstr>
      <vt:lpstr>WHY??</vt:lpstr>
      <vt:lpstr>BREAK OUT</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42</cp:revision>
  <dcterms:modified xsi:type="dcterms:W3CDTF">2020-06-22T18:11:18Z</dcterms:modified>
</cp:coreProperties>
</file>